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73"/>
    <p:restoredTop sz="94652"/>
  </p:normalViewPr>
  <p:slideViewPr>
    <p:cSldViewPr snapToGrid="0" snapToObjects="1">
      <p:cViewPr varScale="1">
        <p:scale>
          <a:sx n="137" d="100"/>
          <a:sy n="137" d="100"/>
        </p:scale>
        <p:origin x="20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jp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BD72E-AB1D-8444-8E0B-F43A6005B4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8679" y="2514600"/>
            <a:ext cx="9255934" cy="2262781"/>
          </a:xfrm>
        </p:spPr>
        <p:txBody>
          <a:bodyPr/>
          <a:lstStyle/>
          <a:p>
            <a:r>
              <a:rPr lang="en-US" dirty="0"/>
              <a:t>Analysis of Religious Trends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C591BE-4D50-FC40-B8B9-D81B2B0195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Ali Taheri</a:t>
            </a:r>
          </a:p>
        </p:txBody>
      </p:sp>
    </p:spTree>
    <p:extLst>
      <p:ext uri="{BB962C8B-B14F-4D97-AF65-F5344CB8AC3E}">
        <p14:creationId xmlns:p14="http://schemas.microsoft.com/office/powerpoint/2010/main" val="1354287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50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90" name="Group 64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6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7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8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9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91" name="Rectangle 78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2" name="Freeform 11">
            <a:extLst>
              <a:ext uri="{FF2B5EF4-FFF2-40B4-BE49-F238E27FC236}">
                <a16:creationId xmlns:a16="http://schemas.microsoft.com/office/drawing/2014/main" id="{7326F4E6-9131-42DA-97B2-0BA8D1E2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EBF25-79B3-A24F-8DD7-0E4FCB0B8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663" y="433299"/>
            <a:ext cx="4137059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Global Population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A8ECD-8C37-7646-AD9B-10461BDD4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75928" y="1995009"/>
            <a:ext cx="4363794" cy="377762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Christianity is the most popular religion</a:t>
            </a:r>
          </a:p>
          <a:p>
            <a:pPr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 Population of all religions are increasing</a:t>
            </a:r>
          </a:p>
          <a:p>
            <a:pPr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People without religion are increasing too!</a:t>
            </a:r>
          </a:p>
          <a:p>
            <a:pPr>
              <a:buFont typeface="Wingdings 3" charset="2"/>
              <a:buChar char=""/>
            </a:pPr>
            <a:endParaRPr lang="en-US" sz="1600" dirty="0">
              <a:solidFill>
                <a:srgbClr val="000000"/>
              </a:solidFill>
            </a:endParaRPr>
          </a:p>
          <a:p>
            <a:pPr>
              <a:buFont typeface="Wingdings 3" charset="2"/>
              <a:buChar char=""/>
            </a:pPr>
            <a:endParaRPr lang="en-US" sz="1600" dirty="0">
              <a:solidFill>
                <a:srgbClr val="000000"/>
              </a:solidFill>
            </a:endParaRPr>
          </a:p>
          <a:p>
            <a:endParaRPr lang="en-US" sz="1600" dirty="0">
              <a:solidFill>
                <a:srgbClr val="000000"/>
              </a:solidFill>
            </a:endParaRPr>
          </a:p>
          <a:p>
            <a:pPr algn="ctr"/>
            <a:r>
              <a:rPr lang="en-US" sz="2000" dirty="0">
                <a:solidFill>
                  <a:srgbClr val="000000"/>
                </a:solidFill>
              </a:rPr>
              <a:t>Is it because of increase in     world population?</a:t>
            </a:r>
          </a:p>
        </p:txBody>
      </p:sp>
      <p:pic>
        <p:nvPicPr>
          <p:cNvPr id="5" name="Content Placeholder 4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F4230F56-927D-D44D-B1CD-C2CD7A659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39722" y="1690001"/>
            <a:ext cx="5451627" cy="317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34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50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90" name="Group 64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6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7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8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9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91" name="Rectangle 78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2" name="Freeform 11">
            <a:extLst>
              <a:ext uri="{FF2B5EF4-FFF2-40B4-BE49-F238E27FC236}">
                <a16:creationId xmlns:a16="http://schemas.microsoft.com/office/drawing/2014/main" id="{7326F4E6-9131-42DA-97B2-0BA8D1E2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BEBF25-79B3-A24F-8DD7-0E4FCB0B8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539511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Global Percentages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A8ECD-8C37-7646-AD9B-10461BDD4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2023" y="1772816"/>
            <a:ext cx="4117737" cy="412435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"/>
            </a:pPr>
            <a:r>
              <a:rPr lang="en-US" sz="1700" dirty="0">
                <a:solidFill>
                  <a:schemeClr val="tx1"/>
                </a:solidFill>
              </a:rPr>
              <a:t>Islam is the most growing religion</a:t>
            </a:r>
            <a:r>
              <a:rPr lang="en-US" sz="1800" dirty="0"/>
              <a:t> </a:t>
            </a:r>
          </a:p>
          <a:p>
            <a:pPr>
              <a:buFont typeface="Wingdings 3" charset="2"/>
              <a:buChar char=""/>
            </a:pPr>
            <a:r>
              <a:rPr lang="en-US" sz="1700" dirty="0"/>
              <a:t>Christianity is the most steady one </a:t>
            </a:r>
            <a:endParaRPr lang="en-US" sz="1700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"/>
            </a:pPr>
            <a:r>
              <a:rPr lang="en-US" sz="1600" dirty="0">
                <a:solidFill>
                  <a:schemeClr val="tx1"/>
                </a:solidFill>
              </a:rPr>
              <a:t>Adherence to Syncretism is more than Buddhism</a:t>
            </a:r>
          </a:p>
          <a:p>
            <a:pPr>
              <a:buFont typeface="Wingdings 3" charset="2"/>
              <a:buChar char=""/>
            </a:pPr>
            <a:r>
              <a:rPr lang="en-US" sz="1700" dirty="0"/>
              <a:t>Hinduism &gt; Buddhism</a:t>
            </a:r>
          </a:p>
          <a:p>
            <a:pPr>
              <a:buFont typeface="Wingdings 3" charset="2"/>
              <a:buChar char=""/>
            </a:pPr>
            <a:r>
              <a:rPr lang="en-US" dirty="0"/>
              <a:t> </a:t>
            </a:r>
            <a:r>
              <a:rPr lang="en-US" sz="1600" dirty="0">
                <a:solidFill>
                  <a:schemeClr val="tx1"/>
                </a:solidFill>
              </a:rPr>
              <a:t>Tendency to religions is not declining</a:t>
            </a:r>
          </a:p>
          <a:p>
            <a:endParaRPr lang="en-US" sz="1600" dirty="0">
              <a:solidFill>
                <a:srgbClr val="000000"/>
              </a:solidFill>
            </a:endParaRPr>
          </a:p>
          <a:p>
            <a:pPr>
              <a:buFont typeface="Wingdings 3" charset="2"/>
              <a:buChar char=""/>
            </a:pPr>
            <a:endParaRPr lang="en-US" sz="1600" dirty="0">
              <a:solidFill>
                <a:srgbClr val="000000"/>
              </a:solidFill>
            </a:endParaRPr>
          </a:p>
          <a:p>
            <a:endParaRPr lang="en-US" sz="1600" dirty="0">
              <a:solidFill>
                <a:srgbClr val="000000"/>
              </a:solidFill>
            </a:endParaRPr>
          </a:p>
          <a:p>
            <a:pPr algn="ctr"/>
            <a:r>
              <a:rPr lang="en-US" sz="2000" dirty="0">
                <a:solidFill>
                  <a:srgbClr val="000000"/>
                </a:solidFill>
              </a:rPr>
              <a:t>What about branches!?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5970FAA-2F31-A143-A23B-5797F86069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3012" y="1772817"/>
            <a:ext cx="5740379" cy="3586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55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AAB2C-C4C0-BF43-A39F-2C59C840D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 of Christianity and Islam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FDA93-525D-EE4A-A0C7-AD3510673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0838" y="1969475"/>
            <a:ext cx="3992732" cy="576262"/>
          </a:xfrm>
        </p:spPr>
        <p:txBody>
          <a:bodyPr/>
          <a:lstStyle/>
          <a:p>
            <a:r>
              <a:rPr lang="en-US" dirty="0"/>
              <a:t>Catholicism wins!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78C6FCD-D082-A449-A8E9-55852FC056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28801" y="2715208"/>
            <a:ext cx="4935894" cy="288315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C09484-C0A7-6541-8E82-F3B687C356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34270" y="1969475"/>
            <a:ext cx="5571362" cy="576262"/>
          </a:xfrm>
        </p:spPr>
        <p:txBody>
          <a:bodyPr/>
          <a:lstStyle/>
          <a:p>
            <a:r>
              <a:rPr lang="en-US" dirty="0"/>
              <a:t>Sunni wins but Shia is growing more!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B67A5F5-533F-1A42-8159-BBA282C9156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764695" y="2799184"/>
            <a:ext cx="5124159" cy="270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72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0FADE-A44B-DF4F-8FBB-D9DE77F26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Regional  Analysis</a:t>
            </a:r>
          </a:p>
        </p:txBody>
      </p:sp>
    </p:spTree>
    <p:extLst>
      <p:ext uri="{BB962C8B-B14F-4D97-AF65-F5344CB8AC3E}">
        <p14:creationId xmlns:p14="http://schemas.microsoft.com/office/powerpoint/2010/main" val="1237396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roup 85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87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8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9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0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1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2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3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4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5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6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7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8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01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2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3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7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12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6" name="Freeform 11">
            <a:extLst>
              <a:ext uri="{FF2B5EF4-FFF2-40B4-BE49-F238E27FC236}">
                <a16:creationId xmlns:a16="http://schemas.microsoft.com/office/drawing/2014/main" id="{7326F4E6-9131-42DA-97B2-0BA8D1E2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FAF1AE-F9C9-BC45-99BA-515FFBB39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8" y="624110"/>
            <a:ext cx="6290005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700" dirty="0"/>
              <a:t>Regional Abrahamian Populations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57DC9-BCFE-884E-9723-490A8BEA1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83956" y="2133600"/>
            <a:ext cx="4140772" cy="377762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buFont typeface="Wingdings 3" charset="2"/>
              <a:buChar char=""/>
            </a:pPr>
            <a:r>
              <a:rPr lang="en-US" dirty="0">
                <a:solidFill>
                  <a:srgbClr val="000000"/>
                </a:solidFill>
              </a:rPr>
              <a:t>Christianity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400" dirty="0">
                <a:solidFill>
                  <a:srgbClr val="000000"/>
                </a:solidFill>
              </a:rPr>
              <a:t>   Is rare in Middle East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400" dirty="0">
                <a:solidFill>
                  <a:srgbClr val="000000"/>
                </a:solidFill>
              </a:rPr>
              <a:t>   Big increase in Africa and Asia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400" dirty="0">
                <a:solidFill>
                  <a:srgbClr val="000000"/>
                </a:solidFill>
              </a:rPr>
              <a:t>   Stable in Europe!</a:t>
            </a:r>
          </a:p>
          <a:p>
            <a:pPr>
              <a:lnSpc>
                <a:spcPct val="90000"/>
              </a:lnSpc>
              <a:buFont typeface="Wingdings 3" charset="2"/>
              <a:buChar char=""/>
            </a:pPr>
            <a:r>
              <a:rPr lang="en-US" dirty="0">
                <a:solidFill>
                  <a:srgbClr val="000000"/>
                </a:solidFill>
              </a:rPr>
              <a:t>Islam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400" dirty="0">
                <a:solidFill>
                  <a:srgbClr val="000000"/>
                </a:solidFill>
              </a:rPr>
              <a:t> Is rare in western countries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400" dirty="0">
                <a:solidFill>
                  <a:srgbClr val="000000"/>
                </a:solidFill>
              </a:rPr>
              <a:t> Tremendous increase in Africa, Asia and Middle East</a:t>
            </a:r>
          </a:p>
          <a:p>
            <a:pPr>
              <a:lnSpc>
                <a:spcPct val="90000"/>
              </a:lnSpc>
              <a:buFont typeface="Wingdings 3" charset="2"/>
              <a:buChar char=""/>
            </a:pPr>
            <a:r>
              <a:rPr lang="en-US" dirty="0">
                <a:solidFill>
                  <a:srgbClr val="000000"/>
                </a:solidFill>
              </a:rPr>
              <a:t>Judaism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400" dirty="0">
                <a:solidFill>
                  <a:srgbClr val="000000"/>
                </a:solidFill>
              </a:rPr>
              <a:t>Declining in Europe after WW II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400" dirty="0">
                <a:solidFill>
                  <a:srgbClr val="000000"/>
                </a:solidFill>
              </a:rPr>
              <a:t>Growing in ME and West Hemisphere due to Israel</a:t>
            </a:r>
          </a:p>
          <a:p>
            <a:pPr>
              <a:lnSpc>
                <a:spcPct val="90000"/>
              </a:lnSpc>
              <a:buFont typeface="Wingdings 3" charset="2"/>
              <a:buChar char=""/>
            </a:pP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78" name="Content Placeholder 7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C3E4FA-44C0-9149-A7A9-17C0F9B9C9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000" y="1600200"/>
            <a:ext cx="5828543" cy="335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487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50">
            <a:extLst>
              <a:ext uri="{FF2B5EF4-FFF2-40B4-BE49-F238E27FC236}">
                <a16:creationId xmlns:a16="http://schemas.microsoft.com/office/drawing/2014/main" id="{166BF9EE-F7AC-4FA5-AC7E-001B3A642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3B48D182-44E3-4D8B-ACEF-F1A900BE4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355A535A-A489-477F-A314-593AA8CAF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954C2D4C-FD83-4EF4-9312-04442ABD6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C20701C2-CD9A-4698-BC97-E1085820C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62575C35-466F-42AE-87A1-D691849AB8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58236F37-6119-45AC-80A0-CD2C311B50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F3FDD799-39FE-4D6F-9A64-2F472B21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9820D241-1D49-442C-A95A-00BC1BF9E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EBC2197C-B383-4866-8ABD-74222400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404B06AA-FC93-4471-9DE4-56A401E70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2" name="Freeform 21">
              <a:extLst>
                <a:ext uri="{FF2B5EF4-FFF2-40B4-BE49-F238E27FC236}">
                  <a16:creationId xmlns:a16="http://schemas.microsoft.com/office/drawing/2014/main" id="{E580600C-013F-4FAF-8FB7-4CC0FA80A9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9BFCF199-64B2-4AEE-88C4-E954ABF36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84" name="Group 64">
            <a:extLst>
              <a:ext uri="{FF2B5EF4-FFF2-40B4-BE49-F238E27FC236}">
                <a16:creationId xmlns:a16="http://schemas.microsoft.com/office/drawing/2014/main" id="{E312DBA5-56D8-42B2-BA94-28168C2A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66" name="Freeform 27">
              <a:extLst>
                <a:ext uri="{FF2B5EF4-FFF2-40B4-BE49-F238E27FC236}">
                  <a16:creationId xmlns:a16="http://schemas.microsoft.com/office/drawing/2014/main" id="{7AD46C74-3117-46B0-B267-0F61B57CA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7" name="Freeform 28">
              <a:extLst>
                <a:ext uri="{FF2B5EF4-FFF2-40B4-BE49-F238E27FC236}">
                  <a16:creationId xmlns:a16="http://schemas.microsoft.com/office/drawing/2014/main" id="{8C13B810-9664-45D8-8510-D6ED0ADD7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8" name="Freeform 29">
              <a:extLst>
                <a:ext uri="{FF2B5EF4-FFF2-40B4-BE49-F238E27FC236}">
                  <a16:creationId xmlns:a16="http://schemas.microsoft.com/office/drawing/2014/main" id="{10306E52-A922-4458-BCCE-C3C840C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9" name="Freeform 30">
              <a:extLst>
                <a:ext uri="{FF2B5EF4-FFF2-40B4-BE49-F238E27FC236}">
                  <a16:creationId xmlns:a16="http://schemas.microsoft.com/office/drawing/2014/main" id="{CB578819-B7E7-4250-932F-52AE2A2A9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0" name="Freeform 31">
              <a:extLst>
                <a:ext uri="{FF2B5EF4-FFF2-40B4-BE49-F238E27FC236}">
                  <a16:creationId xmlns:a16="http://schemas.microsoft.com/office/drawing/2014/main" id="{454B9C91-B623-424A-B16E-F764F189D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1" name="Freeform 32">
              <a:extLst>
                <a:ext uri="{FF2B5EF4-FFF2-40B4-BE49-F238E27FC236}">
                  <a16:creationId xmlns:a16="http://schemas.microsoft.com/office/drawing/2014/main" id="{EFD03C4A-8484-41E6-B458-032F1DCA7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2" name="Freeform 33">
              <a:extLst>
                <a:ext uri="{FF2B5EF4-FFF2-40B4-BE49-F238E27FC236}">
                  <a16:creationId xmlns:a16="http://schemas.microsoft.com/office/drawing/2014/main" id="{DDC2F3C3-1D4E-4913-9C5C-F9A65B47E5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3" name="Freeform 34">
              <a:extLst>
                <a:ext uri="{FF2B5EF4-FFF2-40B4-BE49-F238E27FC236}">
                  <a16:creationId xmlns:a16="http://schemas.microsoft.com/office/drawing/2014/main" id="{1E15BCA2-2420-4C53-ADE9-40FBAC238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4" name="Freeform 35">
              <a:extLst>
                <a:ext uri="{FF2B5EF4-FFF2-40B4-BE49-F238E27FC236}">
                  <a16:creationId xmlns:a16="http://schemas.microsoft.com/office/drawing/2014/main" id="{73D5FBF4-7129-4C51-B603-E3BC33419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5" name="Freeform 36">
              <a:extLst>
                <a:ext uri="{FF2B5EF4-FFF2-40B4-BE49-F238E27FC236}">
                  <a16:creationId xmlns:a16="http://schemas.microsoft.com/office/drawing/2014/main" id="{0165B164-CE2A-494C-88FC-507232B37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6" name="Freeform 37">
              <a:extLst>
                <a:ext uri="{FF2B5EF4-FFF2-40B4-BE49-F238E27FC236}">
                  <a16:creationId xmlns:a16="http://schemas.microsoft.com/office/drawing/2014/main" id="{87F127E5-B10B-4D18-BCF0-E7C3C7F40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77" name="Freeform 38">
              <a:extLst>
                <a:ext uri="{FF2B5EF4-FFF2-40B4-BE49-F238E27FC236}">
                  <a16:creationId xmlns:a16="http://schemas.microsoft.com/office/drawing/2014/main" id="{FC692D59-F28D-4E42-B435-225F2C6CF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85" name="Rectangle 78">
            <a:extLst>
              <a:ext uri="{FF2B5EF4-FFF2-40B4-BE49-F238E27FC236}">
                <a16:creationId xmlns:a16="http://schemas.microsoft.com/office/drawing/2014/main" id="{1996130F-9AB5-4DE9-8574-3AF891C5C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6" name="Freeform 11">
            <a:extLst>
              <a:ext uri="{FF2B5EF4-FFF2-40B4-BE49-F238E27FC236}">
                <a16:creationId xmlns:a16="http://schemas.microsoft.com/office/drawing/2014/main" id="{7326F4E6-9131-42DA-97B2-0BA8D1E25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FAF1AE-F9C9-BC45-99BA-515FFBB39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8" y="624110"/>
            <a:ext cx="6171541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Regional Abrahamian Percentages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57DC9-BCFE-884E-9723-490A8BEA1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83955" y="2133600"/>
            <a:ext cx="4227957" cy="377762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Christianity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  Stable in West Hemisphere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  Big decline in Europe</a:t>
            </a:r>
          </a:p>
          <a:p>
            <a:pPr>
              <a:lnSpc>
                <a:spcPct val="90000"/>
              </a:lnSpc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Islam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 Fixed in Asia and Middle East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 Big jump in Africa</a:t>
            </a:r>
          </a:p>
          <a:p>
            <a:pPr marL="742950" lvl="1" indent="-285750">
              <a:lnSpc>
                <a:spcPct val="90000"/>
              </a:lnSpc>
              <a:buFont typeface="Wingdings 3" charset="2"/>
              <a:buChar char=""/>
            </a:pPr>
            <a:r>
              <a:rPr lang="en-US" sz="1600" dirty="0">
                <a:solidFill>
                  <a:srgbClr val="000000"/>
                </a:solidFill>
              </a:rPr>
              <a:t>Slight decline in Europe</a:t>
            </a:r>
          </a:p>
          <a:p>
            <a:pPr>
              <a:lnSpc>
                <a:spcPct val="90000"/>
              </a:lnSpc>
            </a:pP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F16009-86C4-FA4B-9F8A-2237F0A12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7894" y="1940145"/>
            <a:ext cx="5825649" cy="341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D9B11-C2BF-2142-975E-909995D09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8078" y="571647"/>
            <a:ext cx="4344023" cy="625033"/>
          </a:xfrm>
        </p:spPr>
        <p:txBody>
          <a:bodyPr>
            <a:normAutofit/>
          </a:bodyPr>
          <a:lstStyle/>
          <a:p>
            <a:r>
              <a:rPr lang="en-US" sz="2400" dirty="0"/>
              <a:t>Ethnic Religions Populations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12ED1-F48C-F047-96DE-F04776D8C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73188" y="1374677"/>
            <a:ext cx="4344023" cy="131253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 </a:t>
            </a:r>
            <a:r>
              <a:rPr lang="en-US" sz="1600" dirty="0"/>
              <a:t>Mainly in Asia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Minority of them in West Hemisphere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Big jump of Hinduism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FFD0B9A-8508-A74A-9EDF-37BF293325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2687215"/>
            <a:ext cx="8700797" cy="359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45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D9B11-C2BF-2142-975E-909995D09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7236" y="516912"/>
            <a:ext cx="6530725" cy="721134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Ethnic</a:t>
            </a:r>
            <a:r>
              <a:rPr lang="en-US" sz="2400" dirty="0"/>
              <a:t> Religions Percentages (Outside Asia)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12ED1-F48C-F047-96DE-F04776D8C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89211" y="1467853"/>
            <a:ext cx="5778750" cy="144329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Tendency of Africans to Hinduism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Tendency of Europeans to Buddhism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Great adherence of West Hemisphere to  Syncretism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E5EC423-DF83-9B46-9466-CE3BC9DEA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911152"/>
            <a:ext cx="8347492" cy="357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41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8CDF5-22EB-E74C-9292-3D2B56348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2766" y="2356658"/>
            <a:ext cx="8911687" cy="1280890"/>
          </a:xfrm>
        </p:spPr>
        <p:txBody>
          <a:bodyPr/>
          <a:lstStyle/>
          <a:p>
            <a:pPr algn="ctr"/>
            <a:r>
              <a:rPr lang="en-US" dirty="0"/>
              <a:t>National Analysis</a:t>
            </a:r>
          </a:p>
        </p:txBody>
      </p:sp>
    </p:spTree>
    <p:extLst>
      <p:ext uri="{BB962C8B-B14F-4D97-AF65-F5344CB8AC3E}">
        <p14:creationId xmlns:p14="http://schemas.microsoft.com/office/powerpoint/2010/main" val="3220905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D144A2-AB9E-3140-9843-384BD93699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4916" y="589547"/>
            <a:ext cx="8674767" cy="532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4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D104-A4DB-2149-B181-0E1B15987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0C772-7A84-9247-86A6-21C1E4B10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Introduction</a:t>
            </a:r>
          </a:p>
          <a:p>
            <a:r>
              <a:rPr lang="en-US" sz="2800" dirty="0"/>
              <a:t>Statement</a:t>
            </a:r>
          </a:p>
          <a:p>
            <a:r>
              <a:rPr lang="en-US" sz="2800" dirty="0"/>
              <a:t>Global Analysis</a:t>
            </a:r>
          </a:p>
          <a:p>
            <a:r>
              <a:rPr lang="en-US" sz="2800" dirty="0"/>
              <a:t>Regional Analysis</a:t>
            </a:r>
          </a:p>
          <a:p>
            <a:r>
              <a:rPr lang="en-US" sz="2800" dirty="0"/>
              <a:t>National Analysis</a:t>
            </a:r>
          </a:p>
          <a:p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7746033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6115F6-3D83-4A4A-BDD8-9DBD8D21B9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5073" y="529389"/>
            <a:ext cx="8879305" cy="600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356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D2A8E09-DA44-E64D-BB70-4E938B4DA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0695" y="950495"/>
            <a:ext cx="8506326" cy="536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889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8EB6EF-1513-FE4C-A7A7-AD19F0F72A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1" y="806116"/>
            <a:ext cx="8819146" cy="542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144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9F472C-6416-5E49-AFAA-FAD8CBF24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6316" y="697832"/>
            <a:ext cx="8795083" cy="575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9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FC6E5B-8D1E-9142-AFF9-10FC87F9E0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1621" y="336884"/>
            <a:ext cx="9023684" cy="624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3539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7EC308-8F61-EF4A-AD4C-7C43DC716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2253" y="649705"/>
            <a:ext cx="8867273" cy="591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089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E6F718-A32B-4340-834E-B5120AFE8D1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870636" y="746449"/>
            <a:ext cx="8717984" cy="53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926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0EBC8E7-A2CF-9248-94F8-FC0E9B6EA47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589212" y="503853"/>
            <a:ext cx="8448901" cy="557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1588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8FA5-28C3-BF49-8106-A3144198A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625357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D104-A4DB-2149-B181-0E1B15987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065" y="624110"/>
            <a:ext cx="9442547" cy="1280890"/>
          </a:xfrm>
        </p:spPr>
        <p:txBody>
          <a:bodyPr>
            <a:normAutofit/>
          </a:bodyPr>
          <a:lstStyle/>
          <a:p>
            <a:r>
              <a:rPr lang="en-US" dirty="0"/>
              <a:t>Forecasts of PEW research for 2050: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0C772-7A84-9247-86A6-21C1E4B10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Number of Muslims  </a:t>
            </a:r>
            <a:r>
              <a:rPr lang="en-US" sz="2200" dirty="0"/>
              <a:t>≃</a:t>
            </a:r>
            <a:r>
              <a:rPr lang="en-US" dirty="0"/>
              <a:t> Number of Christians </a:t>
            </a:r>
          </a:p>
          <a:p>
            <a:pPr fontAlgn="base"/>
            <a:r>
              <a:rPr lang="en-US" dirty="0"/>
              <a:t>Atheists and  Agnostics are increasing in USA and France but their share of the world’s total population will decline.</a:t>
            </a:r>
          </a:p>
          <a:p>
            <a:pPr fontAlgn="base"/>
            <a:r>
              <a:rPr lang="en-US" dirty="0"/>
              <a:t>Buddhist population is steady, while Hindu and Jewish populations will grow.</a:t>
            </a:r>
          </a:p>
          <a:p>
            <a:pPr fontAlgn="base"/>
            <a:r>
              <a:rPr lang="en-US" dirty="0"/>
              <a:t>10% of European would be Muslim.</a:t>
            </a:r>
          </a:p>
          <a:p>
            <a:pPr fontAlgn="base"/>
            <a:r>
              <a:rPr lang="en-US" dirty="0"/>
              <a:t>India will retain a Hindu majority but also will have the largest Muslim population, surpassing Indonesia.</a:t>
            </a:r>
          </a:p>
          <a:p>
            <a:pPr fontAlgn="base"/>
            <a:r>
              <a:rPr lang="en-US" dirty="0"/>
              <a:t>In USA, Christians will decline from 3/4 in 2010 to 2/3  in 2050, and Muslims would be more than Jewish on the basis of religion.</a:t>
            </a:r>
          </a:p>
        </p:txBody>
      </p:sp>
    </p:spTree>
    <p:extLst>
      <p:ext uri="{BB962C8B-B14F-4D97-AF65-F5344CB8AC3E}">
        <p14:creationId xmlns:p14="http://schemas.microsoft.com/office/powerpoint/2010/main" val="1745495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0FADE-A44B-DF4F-8FBB-D9DE77F26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916103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8FA5-28C3-BF49-8106-A3144198A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800" dirty="0"/>
              <a:t>Please ask me your last question!</a:t>
            </a:r>
          </a:p>
        </p:txBody>
      </p:sp>
    </p:spTree>
    <p:extLst>
      <p:ext uri="{BB962C8B-B14F-4D97-AF65-F5344CB8AC3E}">
        <p14:creationId xmlns:p14="http://schemas.microsoft.com/office/powerpoint/2010/main" val="1985189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128E1-DE53-FF4C-87E5-7E753A2D2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does religion mean to you?</a:t>
            </a:r>
            <a:br>
              <a:rPr lang="en-US" alt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C40C9-F542-BB4D-97E5-4C7EB1F1F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2832" y="2133600"/>
            <a:ext cx="9331780" cy="3777622"/>
          </a:xfrm>
        </p:spPr>
        <p:txBody>
          <a:bodyPr/>
          <a:lstStyle/>
          <a:p>
            <a:r>
              <a:rPr lang="en-US" altLang="en-US" dirty="0"/>
              <a:t>Something one believes in and follows devotedly </a:t>
            </a:r>
          </a:p>
          <a:p>
            <a:r>
              <a:rPr lang="en-US" dirty="0"/>
              <a:t>A believe to existence of a higher power, spirits or God</a:t>
            </a:r>
          </a:p>
          <a:p>
            <a:r>
              <a:rPr lang="en-US" dirty="0"/>
              <a:t>An explanation of the origins and purpose of humans and their role on earth</a:t>
            </a:r>
          </a:p>
          <a:p>
            <a:r>
              <a:rPr lang="en-US" altLang="en-US" dirty="0"/>
              <a:t>It is supposed to enlighten our lives</a:t>
            </a:r>
          </a:p>
          <a:p>
            <a:r>
              <a:rPr lang="en-US" altLang="en-US" dirty="0"/>
              <a:t>It could promote peace but sometimes causes conflicts!</a:t>
            </a:r>
          </a:p>
          <a:p>
            <a:endParaRPr lang="en-US" altLang="en-US" dirty="0"/>
          </a:p>
          <a:p>
            <a:endParaRPr lang="en-US" dirty="0"/>
          </a:p>
          <a:p>
            <a:pPr marL="0" indent="0">
              <a:buNone/>
            </a:pPr>
            <a:endParaRPr lang="en-US" altLang="en-US" dirty="0"/>
          </a:p>
          <a:p>
            <a:endParaRPr lang="en-US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767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6E5E1-3B15-C541-B310-8107A579F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Religions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215C7-1ABF-5B4D-8B44-E314A0E460F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Abrahamian ones:</a:t>
            </a:r>
          </a:p>
          <a:p>
            <a:pPr lvl="1"/>
            <a:r>
              <a:rPr lang="en-US" sz="1800" dirty="0"/>
              <a:t>Christianity</a:t>
            </a:r>
          </a:p>
          <a:p>
            <a:pPr lvl="2" indent="-285750">
              <a:buFont typeface="Wingdings" pitchFamily="2" charset="2"/>
              <a:buChar char="Ø"/>
            </a:pPr>
            <a:r>
              <a:rPr lang="en-US" dirty="0"/>
              <a:t>Catholicism</a:t>
            </a:r>
          </a:p>
          <a:p>
            <a:pPr lvl="2" indent="-285750">
              <a:buFont typeface="Wingdings" pitchFamily="2" charset="2"/>
              <a:buChar char="Ø"/>
            </a:pPr>
            <a:r>
              <a:rPr lang="en-US" dirty="0"/>
              <a:t>Protestantism</a:t>
            </a:r>
          </a:p>
          <a:p>
            <a:pPr lvl="2" indent="-285750">
              <a:buFont typeface="Wingdings" pitchFamily="2" charset="2"/>
              <a:buChar char="Ø"/>
            </a:pPr>
            <a:r>
              <a:rPr lang="en-US" dirty="0"/>
              <a:t>Eastern Orthodoxy</a:t>
            </a:r>
          </a:p>
          <a:p>
            <a:pPr lvl="1"/>
            <a:r>
              <a:rPr lang="en-US" sz="1800" dirty="0"/>
              <a:t>Islam</a:t>
            </a:r>
          </a:p>
          <a:p>
            <a:pPr lvl="2">
              <a:buFont typeface="Wingdings" pitchFamily="2" charset="2"/>
              <a:buChar char="Ø"/>
            </a:pPr>
            <a:r>
              <a:rPr lang="en-US" dirty="0"/>
              <a:t>Sunni</a:t>
            </a:r>
          </a:p>
          <a:p>
            <a:pPr lvl="2">
              <a:buFont typeface="Wingdings" pitchFamily="2" charset="2"/>
              <a:buChar char="Ø"/>
            </a:pPr>
            <a:r>
              <a:rPr lang="en-US" dirty="0"/>
              <a:t>Shia</a:t>
            </a:r>
          </a:p>
          <a:p>
            <a:pPr lvl="1"/>
            <a:r>
              <a:rPr lang="en-US" sz="1800" dirty="0"/>
              <a:t>Judaism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AF8717-547C-2D45-BD62-B09386FB6EA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Ethnic ones:</a:t>
            </a:r>
          </a:p>
          <a:p>
            <a:r>
              <a:rPr lang="en-US" dirty="0"/>
              <a:t>Buddhism</a:t>
            </a:r>
          </a:p>
          <a:p>
            <a:r>
              <a:rPr lang="en-US" dirty="0"/>
              <a:t>Hinduism</a:t>
            </a:r>
          </a:p>
          <a:p>
            <a:r>
              <a:rPr lang="en-US" dirty="0"/>
              <a:t>Syncretism</a:t>
            </a:r>
          </a:p>
          <a:p>
            <a:r>
              <a:rPr lang="en-US" dirty="0"/>
              <a:t>Shintoism</a:t>
            </a:r>
          </a:p>
          <a:p>
            <a:r>
              <a:rPr lang="en-US" dirty="0"/>
              <a:t>Confucianism</a:t>
            </a:r>
          </a:p>
          <a:p>
            <a:r>
              <a:rPr lang="en-US" dirty="0"/>
              <a:t>Daoism</a:t>
            </a:r>
          </a:p>
          <a:p>
            <a:r>
              <a:rPr lang="en-US" dirty="0"/>
              <a:t>Animistic Religions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445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0FADE-A44B-DF4F-8FBB-D9DE77F26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Statement</a:t>
            </a:r>
          </a:p>
        </p:txBody>
      </p:sp>
    </p:spTree>
    <p:extLst>
      <p:ext uri="{BB962C8B-B14F-4D97-AF65-F5344CB8AC3E}">
        <p14:creationId xmlns:p14="http://schemas.microsoft.com/office/powerpoint/2010/main" val="1311823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DD5D9-3529-7642-8E75-DFDC31051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9378" y="2115493"/>
            <a:ext cx="8915400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b="1" i="1" dirty="0"/>
              <a:t>Despite </a:t>
            </a:r>
            <a:r>
              <a:rPr lang="en-US" sz="2000" b="1" i="1"/>
              <a:t>the unprecedented </a:t>
            </a:r>
            <a:r>
              <a:rPr lang="en-US" sz="2000" b="1" i="1" dirty="0"/>
              <a:t>progress and unparalleled discoveries in </a:t>
            </a:r>
            <a:r>
              <a:rPr lang="en-US" sz="3600" b="1" i="1" dirty="0"/>
              <a:t>science</a:t>
            </a:r>
            <a:r>
              <a:rPr lang="en-US" sz="2000" b="1" i="1" dirty="0"/>
              <a:t> and </a:t>
            </a:r>
            <a:r>
              <a:rPr lang="en-US" sz="3600" b="1" i="1" dirty="0"/>
              <a:t>technology</a:t>
            </a:r>
            <a:r>
              <a:rPr lang="en-US" sz="2000" b="1" i="1" dirty="0"/>
              <a:t>, today most people still hold a strong faith in </a:t>
            </a:r>
            <a:r>
              <a:rPr lang="en-US" sz="3600" b="1" i="1" dirty="0"/>
              <a:t>religion</a:t>
            </a:r>
            <a:r>
              <a:rPr lang="en-US" sz="2000" b="1" i="1" dirty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24747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0FADE-A44B-DF4F-8FBB-D9DE77F26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Global Analysis</a:t>
            </a:r>
          </a:p>
        </p:txBody>
      </p:sp>
    </p:spTree>
    <p:extLst>
      <p:ext uri="{BB962C8B-B14F-4D97-AF65-F5344CB8AC3E}">
        <p14:creationId xmlns:p14="http://schemas.microsoft.com/office/powerpoint/2010/main" val="2960122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55404-3506-BE46-A1AB-A9A8AFBA9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Word Cloud of Religions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7807D0-CF4F-BA47-A299-F7918290CB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8634" y="1596444"/>
            <a:ext cx="8911687" cy="456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6380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423</Words>
  <Application>Microsoft Macintosh PowerPoint</Application>
  <PresentationFormat>Widescreen</PresentationFormat>
  <Paragraphs>100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Century Gothic</vt:lpstr>
      <vt:lpstr>Wingdings</vt:lpstr>
      <vt:lpstr>Wingdings 3</vt:lpstr>
      <vt:lpstr>Wisp</vt:lpstr>
      <vt:lpstr>Analysis of Religious Trends</vt:lpstr>
      <vt:lpstr>Agenda</vt:lpstr>
      <vt:lpstr>Introduction</vt:lpstr>
      <vt:lpstr>What does religion mean to you? </vt:lpstr>
      <vt:lpstr>Main Religions</vt:lpstr>
      <vt:lpstr>Statement</vt:lpstr>
      <vt:lpstr>PowerPoint Presentation</vt:lpstr>
      <vt:lpstr>Global Analysis</vt:lpstr>
      <vt:lpstr>Word Cloud of Religions</vt:lpstr>
      <vt:lpstr>Global Population</vt:lpstr>
      <vt:lpstr>Global Percentages</vt:lpstr>
      <vt:lpstr>Branches of Christianity and Islam</vt:lpstr>
      <vt:lpstr>Regional  Analysis</vt:lpstr>
      <vt:lpstr>Regional Abrahamian Populations</vt:lpstr>
      <vt:lpstr>Regional Abrahamian Percentages</vt:lpstr>
      <vt:lpstr>Ethnic Religions Populations</vt:lpstr>
      <vt:lpstr>Ethnic Religions Percentages (Outside Asia)</vt:lpstr>
      <vt:lpstr>National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Forecasts of PEW research for 2050:</vt:lpstr>
      <vt:lpstr>Please ask me your last question!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Religious Trends</dc:title>
  <dc:creator>Ali Taheri</dc:creator>
  <cp:lastModifiedBy>Ali Taheri</cp:lastModifiedBy>
  <cp:revision>2</cp:revision>
  <dcterms:created xsi:type="dcterms:W3CDTF">2018-11-20T07:31:21Z</dcterms:created>
  <dcterms:modified xsi:type="dcterms:W3CDTF">2018-11-20T07:43:07Z</dcterms:modified>
</cp:coreProperties>
</file>